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92" r:id="rId3"/>
    <p:sldId id="257" r:id="rId4"/>
    <p:sldId id="261" r:id="rId5"/>
    <p:sldId id="258" r:id="rId6"/>
    <p:sldId id="263" r:id="rId7"/>
    <p:sldId id="293" r:id="rId8"/>
    <p:sldId id="264" r:id="rId9"/>
    <p:sldId id="259" r:id="rId10"/>
    <p:sldId id="267" r:id="rId11"/>
    <p:sldId id="283" r:id="rId12"/>
    <p:sldId id="305" r:id="rId13"/>
    <p:sldId id="285" r:id="rId14"/>
    <p:sldId id="291" r:id="rId15"/>
    <p:sldId id="266" r:id="rId16"/>
    <p:sldId id="287" r:id="rId17"/>
    <p:sldId id="303" r:id="rId18"/>
    <p:sldId id="288" r:id="rId19"/>
    <p:sldId id="290" r:id="rId20"/>
    <p:sldId id="306" r:id="rId21"/>
    <p:sldId id="289" r:id="rId22"/>
    <p:sldId id="307" r:id="rId23"/>
    <p:sldId id="302" r:id="rId24"/>
    <p:sldId id="294" r:id="rId25"/>
    <p:sldId id="295" r:id="rId26"/>
    <p:sldId id="304" r:id="rId27"/>
    <p:sldId id="301" r:id="rId28"/>
    <p:sldId id="262" r:id="rId29"/>
    <p:sldId id="271" r:id="rId30"/>
    <p:sldId id="284" r:id="rId31"/>
    <p:sldId id="270" r:id="rId32"/>
    <p:sldId id="296" r:id="rId33"/>
    <p:sldId id="275" r:id="rId34"/>
    <p:sldId id="297" r:id="rId35"/>
    <p:sldId id="277" r:id="rId36"/>
    <p:sldId id="299" r:id="rId37"/>
    <p:sldId id="30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37AF"/>
    <a:srgbClr val="F9EDED"/>
    <a:srgbClr val="265158"/>
    <a:srgbClr val="E3AA0B"/>
    <a:srgbClr val="1BA951"/>
    <a:srgbClr val="1688B1"/>
    <a:srgbClr val="245CB6"/>
    <a:srgbClr val="5A31CF"/>
    <a:srgbClr val="227437"/>
    <a:srgbClr val="2D9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8E377AFD-CDA2-4B9D-AACC-E9C775B1FDB2}">
  <a:tblStyle styleId="{8E377AFD-CDA2-4B9D-AACC-E9C775B1FD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76" autoAdjust="0"/>
    <p:restoredTop sz="94660"/>
  </p:normalViewPr>
  <p:slideViewPr>
    <p:cSldViewPr snapToGrid="0">
      <p:cViewPr>
        <p:scale>
          <a:sx n="90" d="100"/>
          <a:sy n="90" d="100"/>
        </p:scale>
        <p:origin x="-996" y="-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9013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497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953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41BC96C-8CBE-4B6A-A6CB-0E795059B7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490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13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14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753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72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532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81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65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20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609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90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161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293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23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400" lvl="1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600" lvl="2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800" lvl="3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6000" lvl="4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200" lvl="5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400" lvl="6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600" lvl="7" indent="-3683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800" lvl="8" indent="-3683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200" lvl="0" indent="-2286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3A1C593-65D0-4073-BCC9-577B9352EA97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8822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0" r:id="rId9"/>
  </p:sldLayoutIdLst>
  <p:transition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6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6" Type="http://schemas.microsoft.com/office/2007/relationships/hdphoto" Target="../media/hdphoto2.wdp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24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png"/><Relationship Id="rId10" Type="http://schemas.openxmlformats.org/officeDocument/2006/relationships/image" Target="../media/image19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png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5CB6"/>
            </a:gs>
            <a:gs pos="97000">
              <a:srgbClr val="1688B1"/>
            </a:gs>
          </a:gsLst>
          <a:lin ang="5400012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48" y="138263"/>
            <a:ext cx="4702599" cy="622853"/>
          </a:xfrm>
          <a:prstGeom prst="rect">
            <a:avLst/>
          </a:prstGeom>
          <a:solidFill>
            <a:srgbClr val="00B0F0">
              <a:alpha val="16000"/>
            </a:srgbClr>
          </a:solidFill>
          <a:effectLst>
            <a:glow rad="279400">
              <a:schemeClr val="accent1">
                <a:lumMod val="20000"/>
                <a:lumOff val="80000"/>
                <a:alpha val="33000"/>
              </a:schemeClr>
            </a:glow>
            <a:outerShdw blurRad="42863" dist="9525" dir="5400000" algn="bl" rotWithShape="0">
              <a:srgbClr val="000000">
                <a:alpha val="20000"/>
              </a:srgbClr>
            </a:outerShdw>
            <a:softEdge rad="127000"/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Bodoni MT" panose="02070603080606020203" pitchFamily="18" charset="0"/>
                <a:ea typeface="Meiryo UI" panose="020B0604030504040204" pitchFamily="34" charset="-128"/>
              </a:rPr>
              <a:t>Capstone Project</a:t>
            </a:r>
            <a:endParaRPr sz="4400" dirty="0">
              <a:latin typeface="Bodoni MT" panose="02070603080606020203" pitchFamily="18" charset="0"/>
              <a:ea typeface="Meiryo UI" panose="020B0604030504040204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1192" y="1001947"/>
            <a:ext cx="4782849" cy="18158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1200" dirty="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Times New Roman" panose="02020603050405020304" pitchFamily="18" charset="0"/>
              </a:rPr>
              <a:t>Pregnancy Guide to Traditional Chinese Medicine Using Near Field Communication Technologies</a:t>
            </a:r>
            <a:endParaRPr 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8210" y="2733847"/>
            <a:ext cx="4056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Chee Sze Yan  // 1141128242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Hor</a:t>
            </a:r>
            <a:r>
              <a:rPr lang="en-US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Sui Lyn  </a:t>
            </a:r>
            <a:r>
              <a:rPr lang="en-US" sz="2000" b="1" dirty="0" smtClean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// </a:t>
            </a:r>
            <a:r>
              <a:rPr lang="en-US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1161300122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Liyana Safinaz // 1161302653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702544" y="1118146"/>
            <a:ext cx="228619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latin typeface="Bodoni MT" panose="02070603080606020203" pitchFamily="18" charset="0"/>
                <a:cs typeface="Times New Roman" panose="02020603050405020304" pitchFamily="18" charset="0"/>
              </a:rPr>
              <a:t>Mobile Search Engine for Medicine </a:t>
            </a:r>
            <a:br>
              <a:rPr lang="en-US" dirty="0">
                <a:latin typeface="Bodoni MT" panose="02070603080606020203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Bodoni MT" panose="02070603080606020203" pitchFamily="18" charset="0"/>
                <a:cs typeface="Times New Roman" panose="02020603050405020304" pitchFamily="18" charset="0"/>
              </a:rPr>
              <a:t>Information on Smartphone (2017)</a:t>
            </a:r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364756" y="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doni MT" panose="02070603080606020203" pitchFamily="18" charset="0"/>
              </a:rPr>
              <a:t>RELATED WORKS (3)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446" y="4341217"/>
            <a:ext cx="85286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Ketmaneechairat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H.,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Jongsiriworachot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K., &amp;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Thangtoon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(2017, September). “Mobile search engine for medicine information on smartphone”. In 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Information Management (ICDIM), 2017 Twelfth International Conference 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(pp. 197-201). IEEE.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32" y="921116"/>
            <a:ext cx="1899535" cy="335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CE3831A-932B-4886-B2FC-3809B05093C5}"/>
              </a:ext>
            </a:extLst>
          </p:cNvPr>
          <p:cNvSpPr txBox="1"/>
          <p:nvPr/>
        </p:nvSpPr>
        <p:spPr>
          <a:xfrm>
            <a:off x="5365748" y="1150603"/>
            <a:ext cx="3504490" cy="677108"/>
          </a:xfrm>
          <a:prstGeom prst="rect">
            <a:avLst/>
          </a:prstGeom>
          <a:gradFill>
            <a:gsLst>
              <a:gs pos="16000">
                <a:schemeClr val="accent5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warning</a:t>
            </a:r>
          </a:p>
          <a:p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F0E51CB-F763-49E9-BF8C-8929C6C4806A}"/>
              </a:ext>
            </a:extLst>
          </p:cNvPr>
          <p:cNvSpPr txBox="1"/>
          <p:nvPr/>
        </p:nvSpPr>
        <p:spPr>
          <a:xfrm>
            <a:off x="5360949" y="2370582"/>
            <a:ext cx="3668335" cy="1785104"/>
          </a:xfrm>
          <a:prstGeom prst="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rgbClr val="7030A0"/>
              </a:gs>
            </a:gsLst>
            <a:lin ang="16200000" scaled="0"/>
          </a:gra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Substitute with TCM information</a:t>
            </a:r>
          </a:p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Focus on possible effects on pregnancy</a:t>
            </a:r>
          </a:p>
          <a:p>
            <a:endParaRPr lang="en-MY" dirty="0"/>
          </a:p>
        </p:txBody>
      </p:sp>
      <p:sp>
        <p:nvSpPr>
          <p:cNvPr id="26" name="TextBox 25"/>
          <p:cNvSpPr txBox="1"/>
          <p:nvPr/>
        </p:nvSpPr>
        <p:spPr>
          <a:xfrm>
            <a:off x="6675112" y="597951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What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1634" y="1827815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How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6F00"/>
            </a:gs>
            <a:gs pos="100000">
              <a:srgbClr val="5A31C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721704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latin typeface="Bodoni MT" panose="02070603080606020203" pitchFamily="18" charset="0"/>
              </a:rPr>
              <a:t>Limitations</a:t>
            </a:r>
            <a:endParaRPr sz="4000" u="sng" dirty="0">
              <a:latin typeface="Bodoni MT" panose="02070603080606020203" pitchFamily="18" charset="0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169925" y="2470775"/>
            <a:ext cx="48042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access to information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2300" indent="-266700" algn="l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Misspell keyword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7063" indent="-268288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2300" indent="-266700" algn="l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result 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520" r="52059" b="2624"/>
          <a:stretch/>
        </p:blipFill>
        <p:spPr bwMode="auto">
          <a:xfrm>
            <a:off x="6519834" y="1137294"/>
            <a:ext cx="1922413" cy="32752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miley Face 1"/>
          <p:cNvSpPr/>
          <p:nvPr/>
        </p:nvSpPr>
        <p:spPr>
          <a:xfrm>
            <a:off x="4082902" y="3221664"/>
            <a:ext cx="510363" cy="478465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65621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C7383F-4DAD-4590-917A-4E5D6DFB6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786" y="1819254"/>
            <a:ext cx="4419450" cy="1504991"/>
          </a:xfrm>
        </p:spPr>
        <p:txBody>
          <a:bodyPr/>
          <a:lstStyle/>
          <a:p>
            <a:r>
              <a:rPr lang="en-MY" sz="5400" dirty="0">
                <a:latin typeface="Bodoni MT" panose="02070603080606020203" pitchFamily="18" charset="0"/>
              </a:rPr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3343759921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5000"/>
              </a:schemeClr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22749" y="1937326"/>
            <a:ext cx="6203950" cy="11588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bg1"/>
                </a:solidFill>
                <a:latin typeface="Bodoni MT" panose="02070603080606020203" pitchFamily="18" charset="0"/>
              </a:rPr>
              <a:t>SYSTEM ARCHITECTURE</a:t>
            </a:r>
            <a:endParaRPr sz="5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370055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00000">
              <a:srgbClr val="99CC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Picture 20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77157">
            <a:off x="3664474" y="692963"/>
            <a:ext cx="969542" cy="5607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147" y="4168578"/>
            <a:ext cx="534050" cy="802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97" y="472535"/>
            <a:ext cx="1090676" cy="1090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07" y="2174875"/>
            <a:ext cx="1343654" cy="892570"/>
          </a:xfrm>
          <a:prstGeom prst="rect">
            <a:avLst/>
          </a:prstGeom>
        </p:spPr>
      </p:pic>
      <p:pic>
        <p:nvPicPr>
          <p:cNvPr id="2052" name="Picture 4" descr="Image result for traditional medic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98" y="1360548"/>
            <a:ext cx="1573162" cy="113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regnant women holding pho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560" y="309262"/>
            <a:ext cx="1328699" cy="107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regnant women watching tv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747" y="3876873"/>
            <a:ext cx="2028266" cy="10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97017" y="419856"/>
            <a:ext cx="14151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Pregnant women at maternal clinic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138" y="3067444"/>
            <a:ext cx="15457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Traditional Chinese Medicine interactive booth</a:t>
            </a:r>
          </a:p>
        </p:txBody>
      </p:sp>
      <p:pic>
        <p:nvPicPr>
          <p:cNvPr id="2058" name="Picture 10" descr="Image result for baby sock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45" b="89896" l="7513" r="89896">
                        <a14:foregroundMark x1="7513" y1="13731" x2="24093" y2="12435"/>
                        <a14:foregroundMark x1="38342" y1="11658" x2="55181" y2="11917"/>
                        <a14:foregroundMark x1="38342" y1="55440" x2="52850" y2="53627"/>
                        <a14:foregroundMark x1="68394" y1="30829" x2="84197" y2="18912"/>
                        <a14:foregroundMark x1="74611" y1="72021" x2="80052" y2="53886"/>
                        <a14:foregroundMark x1="82124" y1="13472" x2="67876" y2="13731"/>
                        <a14:foregroundMark x1="65026" y1="22021" x2="66580" y2="12694"/>
                        <a14:foregroundMark x1="46373" y1="19689" x2="44041" y2="15544"/>
                        <a14:foregroundMark x1="37306" y1="20725" x2="38342" y2="16062"/>
                        <a14:foregroundMark x1="34456" y1="24870" x2="38601" y2="12694"/>
                        <a14:foregroundMark x1="23834" y1="17358" x2="24093" y2="12694"/>
                        <a14:foregroundMark x1="8031" y1="64767" x2="10104" y2="52850"/>
                        <a14:foregroundMark x1="38601" y1="62694" x2="38601" y2="54922"/>
                        <a14:foregroundMark x1="36788" y1="62953" x2="39119" y2="52073"/>
                        <a14:foregroundMark x1="11917" y1="72539" x2="24870" y2="83679"/>
                        <a14:foregroundMark x1="31347" y1="43005" x2="33420" y2="38083"/>
                        <a14:foregroundMark x1="36010" y1="29016" x2="48187" y2="41192"/>
                        <a14:backgroundMark x1="6995" y1="13990" x2="3109" y2="32642"/>
                        <a14:backgroundMark x1="4663" y1="34197" x2="13990" y2="47668"/>
                        <a14:backgroundMark x1="6736" y1="45078" x2="3886" y2="63731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80" y="2098215"/>
            <a:ext cx="1203694" cy="120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90846" y="2534800"/>
            <a:ext cx="16981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Information on TCM including precaution for pregnant women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80259" y="209777"/>
            <a:ext cx="11538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Download smartphone app and browse through 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1430" y="139648"/>
            <a:ext cx="122085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Tap NFC tag on smartphone to play video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5988" y="4056714"/>
            <a:ext cx="117565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Tap NFC tag on NFC reader connected to RPI to watch video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81659" y="3421777"/>
            <a:ext cx="1513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Display a short information video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9343" y="4310451"/>
            <a:ext cx="1314618" cy="7743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9343" y="3484253"/>
            <a:ext cx="1269294" cy="844544"/>
          </a:xfrm>
          <a:prstGeom prst="rect">
            <a:avLst/>
          </a:prstGeom>
        </p:spPr>
      </p:pic>
      <p:cxnSp>
        <p:nvCxnSpPr>
          <p:cNvPr id="19" name="Elbow Connector 18"/>
          <p:cNvCxnSpPr>
            <a:stCxn id="4" idx="2"/>
            <a:endCxn id="5" idx="0"/>
          </p:cNvCxnSpPr>
          <p:nvPr/>
        </p:nvCxnSpPr>
        <p:spPr>
          <a:xfrm rot="5400000">
            <a:off x="485703" y="1869043"/>
            <a:ext cx="61166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12" descr="Image result for nfc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05" y="2416569"/>
            <a:ext cx="647566" cy="4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videoclip ar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1648" y1="46154" x2="51648" y2="51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07" y="1441437"/>
            <a:ext cx="434428" cy="4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udio clip ar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748" y="1462052"/>
            <a:ext cx="407638" cy="4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17648" y="1290807"/>
            <a:ext cx="753890" cy="814202"/>
          </a:xfrm>
          <a:prstGeom prst="rect">
            <a:avLst/>
          </a:prstGeom>
        </p:spPr>
      </p:pic>
      <p:sp>
        <p:nvSpPr>
          <p:cNvPr id="25" name="AutoShape 20" descr="Image result for text clip art"/>
          <p:cNvSpPr>
            <a:spLocks noChangeAspect="1" noChangeArrowheads="1"/>
          </p:cNvSpPr>
          <p:nvPr/>
        </p:nvSpPr>
        <p:spPr bwMode="auto">
          <a:xfrm>
            <a:off x="785447" y="-757913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27" name="AutoShape 22" descr="Image result for text clip art"/>
          <p:cNvSpPr>
            <a:spLocks noChangeAspect="1" noChangeArrowheads="1"/>
          </p:cNvSpPr>
          <p:nvPr/>
        </p:nvSpPr>
        <p:spPr bwMode="auto">
          <a:xfrm>
            <a:off x="116681" y="-108347"/>
            <a:ext cx="1820976" cy="18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sp>
        <p:nvSpPr>
          <p:cNvPr id="35" name="Google Shape;270;p34"/>
          <p:cNvSpPr/>
          <p:nvPr/>
        </p:nvSpPr>
        <p:spPr>
          <a:xfrm>
            <a:off x="3368592" y="4024340"/>
            <a:ext cx="1338237" cy="103551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9" name="AutoShape 24" descr="Image result for raspberry pi clipart"/>
          <p:cNvSpPr>
            <a:spLocks noChangeAspect="1" noChangeArrowheads="1"/>
          </p:cNvSpPr>
          <p:nvPr/>
        </p:nvSpPr>
        <p:spPr bwMode="auto">
          <a:xfrm>
            <a:off x="47625" y="-10239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5847" y="3970443"/>
            <a:ext cx="746747" cy="680017"/>
          </a:xfrm>
          <a:prstGeom prst="rect">
            <a:avLst/>
          </a:prstGeom>
        </p:spPr>
      </p:pic>
      <p:pic>
        <p:nvPicPr>
          <p:cNvPr id="2074" name="Picture 26" descr="Image result for bluetooth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984" y="2388702"/>
            <a:ext cx="209226" cy="31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Google Shape;249;p32"/>
          <p:cNvGrpSpPr/>
          <p:nvPr/>
        </p:nvGrpSpPr>
        <p:grpSpPr>
          <a:xfrm>
            <a:off x="4340616" y="325469"/>
            <a:ext cx="585348" cy="1065564"/>
            <a:chOff x="2547150" y="238125"/>
            <a:chExt cx="2525675" cy="5238750"/>
          </a:xfrm>
          <a:solidFill>
            <a:schemeClr val="tx1"/>
          </a:solidFill>
        </p:grpSpPr>
        <p:sp>
          <p:nvSpPr>
            <p:cNvPr id="45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6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7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48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49" name="Picture 4" descr="Image result for android vector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877" y="636196"/>
            <a:ext cx="771525" cy="5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TextBox 2052"/>
          <p:cNvSpPr txBox="1"/>
          <p:nvPr/>
        </p:nvSpPr>
        <p:spPr>
          <a:xfrm>
            <a:off x="3153706" y="2139510"/>
            <a:ext cx="13784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NFC tags to play video, control video playback and control volume level</a:t>
            </a:r>
          </a:p>
        </p:txBody>
      </p:sp>
      <p:pic>
        <p:nvPicPr>
          <p:cNvPr id="51" name="Picture 12" descr="Image result for nfc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28" y="495845"/>
            <a:ext cx="647566" cy="4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8" name="Elbow Connector 2067"/>
          <p:cNvCxnSpPr>
            <a:stCxn id="2058" idx="0"/>
            <a:endCxn id="49" idx="1"/>
          </p:cNvCxnSpPr>
          <p:nvPr/>
        </p:nvCxnSpPr>
        <p:spPr>
          <a:xfrm rot="5400000" flipH="1" flipV="1">
            <a:off x="2827414" y="686750"/>
            <a:ext cx="1194878" cy="16280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76096">
            <a:off x="2320988" y="4440283"/>
            <a:ext cx="984986" cy="569651"/>
          </a:xfrm>
          <a:prstGeom prst="rect">
            <a:avLst/>
          </a:prstGeom>
        </p:spPr>
      </p:pic>
      <p:cxnSp>
        <p:nvCxnSpPr>
          <p:cNvPr id="2076" name="Elbow Connector 2075"/>
          <p:cNvCxnSpPr/>
          <p:nvPr/>
        </p:nvCxnSpPr>
        <p:spPr>
          <a:xfrm rot="5400000">
            <a:off x="4434140" y="2591941"/>
            <a:ext cx="2331049" cy="102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659576" y="2017313"/>
            <a:ext cx="10804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Connect to RPI through BLE to watch video on display</a:t>
            </a:r>
          </a:p>
        </p:txBody>
      </p:sp>
      <p:sp>
        <p:nvSpPr>
          <p:cNvPr id="36" name="Bent-Up Arrow 35"/>
          <p:cNvSpPr/>
          <p:nvPr/>
        </p:nvSpPr>
        <p:spPr>
          <a:xfrm rot="5400000" flipV="1">
            <a:off x="6815855" y="3485542"/>
            <a:ext cx="770008" cy="626311"/>
          </a:xfrm>
          <a:prstGeom prst="bentUpArrow">
            <a:avLst>
              <a:gd name="adj1" fmla="val 15807"/>
              <a:gd name="adj2" fmla="val 29597"/>
              <a:gd name="adj3" fmla="val 36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Bent-Up Arrow 77"/>
          <p:cNvSpPr/>
          <p:nvPr/>
        </p:nvSpPr>
        <p:spPr>
          <a:xfrm rot="16200000">
            <a:off x="7204608" y="725803"/>
            <a:ext cx="459074" cy="655619"/>
          </a:xfrm>
          <a:prstGeom prst="bentUpArrow">
            <a:avLst>
              <a:gd name="adj1" fmla="val 15807"/>
              <a:gd name="adj2" fmla="val 25000"/>
              <a:gd name="adj3" fmla="val 36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52" name="Picture 12" descr="Image result for nfc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66" y="4221934"/>
            <a:ext cx="647566" cy="40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51749" y="1477810"/>
            <a:ext cx="401905" cy="401905"/>
          </a:xfrm>
          <a:prstGeom prst="rect">
            <a:avLst/>
          </a:prstGeom>
        </p:spPr>
      </p:pic>
      <p:sp>
        <p:nvSpPr>
          <p:cNvPr id="3" name="Cross 2"/>
          <p:cNvSpPr/>
          <p:nvPr/>
        </p:nvSpPr>
        <p:spPr>
          <a:xfrm rot="2719942">
            <a:off x="7700950" y="3605332"/>
            <a:ext cx="1460453" cy="1425789"/>
          </a:xfrm>
          <a:prstGeom prst="plus">
            <a:avLst>
              <a:gd name="adj" fmla="val 446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49" name="Elbow Connector 2048"/>
          <p:cNvCxnSpPr/>
          <p:nvPr/>
        </p:nvCxnSpPr>
        <p:spPr>
          <a:xfrm rot="16200000" flipH="1">
            <a:off x="515659" y="3960080"/>
            <a:ext cx="820762" cy="654344"/>
          </a:xfrm>
          <a:prstGeom prst="bentConnector3">
            <a:avLst>
              <a:gd name="adj1" fmla="val 10060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1" name="Straight Arrow Connector 2060"/>
          <p:cNvCxnSpPr>
            <a:stCxn id="2058" idx="2"/>
            <a:endCxn id="30" idx="0"/>
          </p:cNvCxnSpPr>
          <p:nvPr/>
        </p:nvCxnSpPr>
        <p:spPr>
          <a:xfrm>
            <a:off x="2610827" y="3301908"/>
            <a:ext cx="738394" cy="66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14" descr="Image result for audio clip ar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07" y="3555645"/>
            <a:ext cx="407638" cy="40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Image result for videoclip art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1648" y1="46154" x2="51648" y2="510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434" y="3536016"/>
            <a:ext cx="434428" cy="43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 result for play pause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56" y="2726421"/>
            <a:ext cx="1217171" cy="118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volume plus minus"/>
          <p:cNvPicPr>
            <a:picLocks noChangeAspect="1" noChangeArrowheads="1"/>
          </p:cNvPicPr>
          <p:nvPr/>
        </p:nvPicPr>
        <p:blipFill>
          <a:blip r:embed="rId2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888" y="3240346"/>
            <a:ext cx="880832" cy="55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901AF01-9C1B-473F-8564-482C3C98B798}"/>
              </a:ext>
            </a:extLst>
          </p:cNvPr>
          <p:cNvSpPr txBox="1"/>
          <p:nvPr/>
        </p:nvSpPr>
        <p:spPr>
          <a:xfrm>
            <a:off x="8011088" y="783467"/>
            <a:ext cx="11538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-Uses</a:t>
            </a:r>
          </a:p>
          <a:p>
            <a:r>
              <a:rPr lang="en-US" sz="1050" b="1" dirty="0"/>
              <a:t>-Precautions on pregnancy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38AE4BA-B738-44E4-99EF-F0A035B193C4}"/>
              </a:ext>
            </a:extLst>
          </p:cNvPr>
          <p:cNvSpPr txBox="1"/>
          <p:nvPr/>
        </p:nvSpPr>
        <p:spPr>
          <a:xfrm>
            <a:off x="1551447" y="2348804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36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76394522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800">
              <a:srgbClr val="873B85"/>
            </a:gs>
            <a:gs pos="0">
              <a:srgbClr val="7030A0"/>
            </a:gs>
            <a:gs pos="100000">
              <a:schemeClr val="accent1">
                <a:lumMod val="60000"/>
                <a:lumOff val="40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08B44ED7-5368-418D-8AAA-116C6BCE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440" y="407472"/>
            <a:ext cx="5154953" cy="639194"/>
          </a:xfrm>
        </p:spPr>
        <p:txBody>
          <a:bodyPr/>
          <a:lstStyle/>
          <a:p>
            <a:r>
              <a:rPr lang="en-US" sz="4000" u="sng" dirty="0">
                <a:latin typeface="Bodoni MT" panose="02070603080606020203" pitchFamily="18" charset="0"/>
                <a:cs typeface="Times New Roman" panose="02020603050405020304" pitchFamily="18" charset="0"/>
              </a:rPr>
              <a:t>Limitations Overcame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640" y="1046666"/>
            <a:ext cx="7048337" cy="3794522"/>
          </a:xfrm>
        </p:spPr>
        <p:txBody>
          <a:bodyPr/>
          <a:lstStyle/>
          <a:p>
            <a:pPr marL="603250" indent="-514350">
              <a:buClr>
                <a:schemeClr val="bg1"/>
              </a:buClr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Unclear pronunciation of medicine names</a:t>
            </a:r>
          </a:p>
          <a:p>
            <a:pPr marL="800100" lvl="1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texts form of medicine names</a:t>
            </a:r>
          </a:p>
          <a:p>
            <a:pPr marL="603250" indent="-514350">
              <a:buClr>
                <a:schemeClr val="bg1"/>
              </a:buClr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 condition affect scanning </a:t>
            </a:r>
          </a:p>
          <a:p>
            <a:pPr marL="800100" lvl="1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Barcodes replaced with NFC tags</a:t>
            </a:r>
          </a:p>
          <a:p>
            <a:pPr marL="603250" indent="-514350">
              <a:buClr>
                <a:schemeClr val="bg1"/>
              </a:buClr>
              <a:buFont typeface="+mj-lt"/>
              <a:buAutoNum type="romanLcPeriod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access of information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access using NFC technology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Clr>
                <a:schemeClr val="bg1"/>
              </a:buClr>
              <a:buNone/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217854"/>
      </p:ext>
    </p:ext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6E9C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503135" y="1937326"/>
            <a:ext cx="6203950" cy="11588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6">
                    <a:lumMod val="75000"/>
                  </a:schemeClr>
                </a:solidFill>
                <a:latin typeface="Bodoni MT" panose="02070603080606020203" pitchFamily="18" charset="0"/>
              </a:rPr>
              <a:t>FLOWCHARTS</a:t>
            </a:r>
            <a:endParaRPr sz="5400" dirty="0">
              <a:solidFill>
                <a:schemeClr val="accent6">
                  <a:lumMod val="75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33578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Google Shape;103;p19"/>
          <p:cNvSpPr txBox="1">
            <a:spLocks/>
          </p:cNvSpPr>
          <p:nvPr/>
        </p:nvSpPr>
        <p:spPr>
          <a:xfrm>
            <a:off x="1646082" y="1964674"/>
            <a:ext cx="6203950" cy="115887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Bodoni MT" panose="02070603080606020203" pitchFamily="18" charset="0"/>
              </a:rPr>
              <a:t>FLOWCHART FOR ANDROID</a:t>
            </a:r>
          </a:p>
        </p:txBody>
      </p:sp>
    </p:spTree>
    <p:extLst>
      <p:ext uri="{BB962C8B-B14F-4D97-AF65-F5344CB8AC3E}">
        <p14:creationId xmlns:p14="http://schemas.microsoft.com/office/powerpoint/2010/main" val="31761612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40000"/>
                <a:lumOff val="60000"/>
              </a:schemeClr>
            </a:gs>
            <a:gs pos="100000">
              <a:schemeClr val="accent6">
                <a:lumMod val="75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5" y="148857"/>
            <a:ext cx="8410361" cy="479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29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100000">
              <a:srgbClr val="EE6E9C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65" y="723014"/>
            <a:ext cx="1879838" cy="49977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8" y="91435"/>
            <a:ext cx="5662017" cy="185003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03" y="1429826"/>
            <a:ext cx="1981200" cy="50101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21" y="1930841"/>
            <a:ext cx="7474688" cy="32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77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chemeClr val="accent5">
                <a:lumMod val="60000"/>
                <a:lumOff val="40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13538" y="633047"/>
            <a:ext cx="3288323" cy="488561"/>
          </a:xfrm>
        </p:spPr>
        <p:txBody>
          <a:bodyPr/>
          <a:lstStyle/>
          <a:p>
            <a:r>
              <a:rPr lang="en-US" sz="4400" u="sng" dirty="0">
                <a:latin typeface="Agency FB" panose="020B0503020202020204" pitchFamily="34" charset="0"/>
              </a:rPr>
              <a:t>O V E R V I E 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6434" y="1173182"/>
            <a:ext cx="3780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Problem Statement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Related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Research Schedule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System Implementation</a:t>
            </a:r>
          </a:p>
          <a:p>
            <a:endParaRPr lang="en-US" sz="2800" dirty="0">
              <a:latin typeface="Agency FB" panose="020B0503020202020204" pitchFamily="34" charset="0"/>
            </a:endParaRPr>
          </a:p>
        </p:txBody>
      </p:sp>
      <p:pic>
        <p:nvPicPr>
          <p:cNvPr id="6" name="Picture 12" descr="Image result for overview">
            <a:extLst>
              <a:ext uri="{FF2B5EF4-FFF2-40B4-BE49-F238E27FC236}">
                <a16:creationId xmlns="" xmlns:a16="http://schemas.microsoft.com/office/drawing/2014/main" id="{29732C1E-B02E-4448-8866-CC907860F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7" y="2022231"/>
            <a:ext cx="2857880" cy="136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858287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chemeClr val="tx1">
                <a:lumMod val="85000"/>
                <a:lumOff val="15000"/>
              </a:schemeClr>
            </a:gs>
            <a:gs pos="78000">
              <a:schemeClr val="accent6">
                <a:lumMod val="60000"/>
                <a:lumOff val="40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74" y="595422"/>
            <a:ext cx="1788877" cy="52511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" b="1"/>
          <a:stretch/>
        </p:blipFill>
        <p:spPr bwMode="auto">
          <a:xfrm>
            <a:off x="106325" y="44095"/>
            <a:ext cx="5270722" cy="1934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99" y="1409918"/>
            <a:ext cx="1834515" cy="5048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"/>
          <a:stretch/>
        </p:blipFill>
        <p:spPr bwMode="auto">
          <a:xfrm>
            <a:off x="1541715" y="1967908"/>
            <a:ext cx="7464056" cy="3164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95341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CCFF"/>
            </a:gs>
            <a:gs pos="100000">
              <a:schemeClr val="accent6">
                <a:lumMod val="60000"/>
                <a:lumOff val="40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64" y="195067"/>
            <a:ext cx="2539853" cy="63059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7" y="956931"/>
            <a:ext cx="7134440" cy="38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39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766363"/>
            </a:gs>
            <a:gs pos="0">
              <a:srgbClr val="C00000"/>
            </a:gs>
            <a:gs pos="86000">
              <a:srgbClr val="00FF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92" y="226322"/>
            <a:ext cx="1979214" cy="67440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/>
          <a:stretch/>
        </p:blipFill>
        <p:spPr bwMode="auto">
          <a:xfrm>
            <a:off x="999217" y="979429"/>
            <a:ext cx="7187839" cy="392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706855"/>
      </p:ext>
    </p:extLst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Google Shape;103;p19"/>
          <p:cNvSpPr txBox="1">
            <a:spLocks/>
          </p:cNvSpPr>
          <p:nvPr/>
        </p:nvSpPr>
        <p:spPr>
          <a:xfrm>
            <a:off x="1574364" y="2018462"/>
            <a:ext cx="6203950" cy="115887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101600">
                    <a:schemeClr val="tx2">
                      <a:alpha val="60000"/>
                    </a:schemeClr>
                  </a:glow>
                </a:effectLst>
                <a:latin typeface="Bodoni MT" panose="02070603080606020203" pitchFamily="18" charset="0"/>
              </a:rPr>
              <a:t>FLOWCHART FOR RASPBERRY PI</a:t>
            </a:r>
          </a:p>
        </p:txBody>
      </p:sp>
    </p:spTree>
    <p:extLst>
      <p:ext uri="{BB962C8B-B14F-4D97-AF65-F5344CB8AC3E}">
        <p14:creationId xmlns:p14="http://schemas.microsoft.com/office/powerpoint/2010/main" val="93552935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00000">
              <a:schemeClr val="accent3">
                <a:lumMod val="75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"/>
          <a:stretch/>
        </p:blipFill>
        <p:spPr>
          <a:xfrm>
            <a:off x="961859" y="63790"/>
            <a:ext cx="7296300" cy="495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065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chemeClr val="accent6">
                <a:lumMod val="40000"/>
                <a:lumOff val="60000"/>
              </a:schemeClr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6" y="63793"/>
            <a:ext cx="7222749" cy="50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6304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Google Shape;103;p19"/>
          <p:cNvSpPr txBox="1">
            <a:spLocks/>
          </p:cNvSpPr>
          <p:nvPr/>
        </p:nvSpPr>
        <p:spPr>
          <a:xfrm>
            <a:off x="1574364" y="2018462"/>
            <a:ext cx="6203950" cy="115887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101600">
                    <a:schemeClr val="tx2">
                      <a:alpha val="60000"/>
                    </a:schemeClr>
                  </a:glow>
                </a:effectLst>
                <a:latin typeface="Bodoni MT" panose="02070603080606020203" pitchFamily="18" charset="0"/>
              </a:rPr>
              <a:t>FLOWCHART FOR INTEGRATOR</a:t>
            </a:r>
          </a:p>
        </p:txBody>
      </p:sp>
    </p:spTree>
    <p:extLst>
      <p:ext uri="{BB962C8B-B14F-4D97-AF65-F5344CB8AC3E}">
        <p14:creationId xmlns:p14="http://schemas.microsoft.com/office/powerpoint/2010/main" val="419252325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/>
            </a:gs>
            <a:gs pos="100000">
              <a:srgbClr val="CC66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38AF2D-3649-4022-A717-9CE771ED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89" y="85060"/>
            <a:ext cx="6066626" cy="50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6856"/>
      </p:ext>
    </p:extLst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ctrTitle" idx="4294967295"/>
          </p:nvPr>
        </p:nvSpPr>
        <p:spPr>
          <a:xfrm>
            <a:off x="1483039" y="1967471"/>
            <a:ext cx="6203950" cy="11588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9EDED"/>
                </a:solidFill>
                <a:latin typeface="Bodoni MT" panose="02070603080606020203" pitchFamily="18" charset="0"/>
              </a:rPr>
              <a:t>RESEARCH SCHEDULE</a:t>
            </a:r>
            <a:endParaRPr sz="5400" dirty="0">
              <a:solidFill>
                <a:srgbClr val="F9EDED"/>
              </a:solidFill>
              <a:latin typeface="Bodoni MT" panose="02070603080606020203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529627" y="155059"/>
            <a:ext cx="6078415" cy="769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Gantt Chart for Android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12" y="935133"/>
            <a:ext cx="8311062" cy="407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63084" y="947283"/>
            <a:ext cx="1688569" cy="16885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709358" y="2271121"/>
            <a:ext cx="1945946" cy="1945946"/>
          </a:xfrm>
          <a:prstGeom prst="rect">
            <a:avLst/>
          </a:prstGeom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30049" y="911825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odoni MT" panose="02070603080606020203" pitchFamily="18" charset="0"/>
              </a:rPr>
              <a:t>Problem Statement</a:t>
            </a:r>
            <a:endParaRPr sz="3600" b="1" dirty="0">
              <a:latin typeface="Bodoni MT" panose="02070603080606020203" pitchFamily="18" charset="0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709358" y="805325"/>
            <a:ext cx="5319926" cy="35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tx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Misconception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tx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Same effect when taking TCM during pregnancy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4000" dirty="0">
                <a:solidFill>
                  <a:schemeClr val="tx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From myths/elderly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Google Shape;366;p38"/>
          <p:cNvSpPr/>
          <p:nvPr/>
        </p:nvSpPr>
        <p:spPr>
          <a:xfrm>
            <a:off x="7543413" y="304439"/>
            <a:ext cx="488963" cy="500886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67;p38"/>
          <p:cNvSpPr/>
          <p:nvPr/>
        </p:nvSpPr>
        <p:spPr>
          <a:xfrm>
            <a:off x="8386669" y="304439"/>
            <a:ext cx="522214" cy="500886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780183" y="244581"/>
            <a:ext cx="7264130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Gantt Chart for Raspberry Pi </a:t>
            </a:r>
          </a:p>
        </p:txBody>
      </p:sp>
    </p:spTree>
    <p:extLst>
      <p:ext uri="{BB962C8B-B14F-4D97-AF65-F5344CB8AC3E}">
        <p14:creationId xmlns:p14="http://schemas.microsoft.com/office/powerpoint/2010/main" val="1189259837"/>
      </p:ext>
    </p:extLst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339660" y="191827"/>
            <a:ext cx="6499848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Gantt Chart for Integrator</a:t>
            </a:r>
          </a:p>
        </p:txBody>
      </p:sp>
    </p:spTree>
  </p:cSld>
  <p:clrMapOvr>
    <a:masterClrMapping/>
  </p:clrMapOvr>
  <p:transition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100000">
              <a:srgbClr val="0070C0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Google Shape;103;p19"/>
          <p:cNvSpPr txBox="1">
            <a:spLocks/>
          </p:cNvSpPr>
          <p:nvPr/>
        </p:nvSpPr>
        <p:spPr>
          <a:xfrm>
            <a:off x="1326776" y="1875026"/>
            <a:ext cx="6648761" cy="1158875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algn="ctr"/>
            <a:r>
              <a:rPr lang="en-US" sz="5400" dirty="0">
                <a:solidFill>
                  <a:schemeClr val="tx1"/>
                </a:solidFill>
                <a:latin typeface="Bodoni MT" panose="02070603080606020203" pitchFamily="18" charset="0"/>
              </a:rPr>
              <a:t>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374077912"/>
      </p:ext>
    </p:extLst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644617" y="794604"/>
            <a:ext cx="1737412" cy="3603736"/>
            <a:chOff x="2547150" y="238125"/>
            <a:chExt cx="2525675" cy="5238750"/>
          </a:xfrm>
        </p:grpSpPr>
        <p:sp>
          <p:nvSpPr>
            <p:cNvPr id="250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49;p32"/>
          <p:cNvGrpSpPr/>
          <p:nvPr/>
        </p:nvGrpSpPr>
        <p:grpSpPr>
          <a:xfrm>
            <a:off x="2755113" y="1029137"/>
            <a:ext cx="1737412" cy="3603736"/>
            <a:chOff x="2547150" y="238125"/>
            <a:chExt cx="2525675" cy="5238750"/>
          </a:xfrm>
        </p:grpSpPr>
        <p:sp>
          <p:nvSpPr>
            <p:cNvPr id="11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49;p32"/>
          <p:cNvGrpSpPr/>
          <p:nvPr/>
        </p:nvGrpSpPr>
        <p:grpSpPr>
          <a:xfrm>
            <a:off x="6532032" y="662396"/>
            <a:ext cx="1737412" cy="3603736"/>
            <a:chOff x="2547150" y="238125"/>
            <a:chExt cx="2525675" cy="5238750"/>
          </a:xfrm>
        </p:grpSpPr>
        <p:sp>
          <p:nvSpPr>
            <p:cNvPr id="21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37446" y="4559328"/>
            <a:ext cx="22098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59123" y="4419260"/>
            <a:ext cx="22098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of TCM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65346" y="4265864"/>
            <a:ext cx="22098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Selected TCM</a:t>
            </a:r>
          </a:p>
        </p:txBody>
      </p:sp>
      <p:sp>
        <p:nvSpPr>
          <p:cNvPr id="31" name="Google Shape;246;p32"/>
          <p:cNvSpPr txBox="1">
            <a:spLocks/>
          </p:cNvSpPr>
          <p:nvPr/>
        </p:nvSpPr>
        <p:spPr>
          <a:xfrm>
            <a:off x="538795" y="731120"/>
            <a:ext cx="1694042" cy="39017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Working System For Android</a:t>
            </a:r>
            <a:b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FD0F54-CEA4-491D-A289-F2D6F3D8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33" y="1361125"/>
            <a:ext cx="1643317" cy="2934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8B515A5-6F92-4CC3-A131-215A6F48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54" y="1139590"/>
            <a:ext cx="1647921" cy="2929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0972449-83A5-426B-AAAD-05B417C2C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390" y="991730"/>
            <a:ext cx="1655635" cy="2943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app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79492" r="77193" b="7791"/>
          <a:stretch>
            <a:fillRect/>
          </a:stretch>
        </p:blipFill>
        <p:spPr bwMode="auto">
          <a:xfrm>
            <a:off x="1022874" y="3627713"/>
            <a:ext cx="725883" cy="8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E6E9C"/>
            </a:gs>
            <a:gs pos="100000">
              <a:srgbClr val="F66F00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pSp>
        <p:nvGrpSpPr>
          <p:cNvPr id="3" name="Google Shape;249;p32"/>
          <p:cNvGrpSpPr/>
          <p:nvPr/>
        </p:nvGrpSpPr>
        <p:grpSpPr>
          <a:xfrm>
            <a:off x="2300201" y="493309"/>
            <a:ext cx="1737412" cy="3603736"/>
            <a:chOff x="2547150" y="238125"/>
            <a:chExt cx="2525675" cy="5238750"/>
          </a:xfrm>
        </p:grpSpPr>
        <p:sp>
          <p:nvSpPr>
            <p:cNvPr id="4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49;p32"/>
          <p:cNvGrpSpPr/>
          <p:nvPr/>
        </p:nvGrpSpPr>
        <p:grpSpPr>
          <a:xfrm rot="5400000">
            <a:off x="6723348" y="524603"/>
            <a:ext cx="1552386" cy="3182586"/>
            <a:chOff x="2547150" y="238125"/>
            <a:chExt cx="2525675" cy="5238750"/>
          </a:xfrm>
        </p:grpSpPr>
        <p:sp>
          <p:nvSpPr>
            <p:cNvPr id="11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027226" y="4079857"/>
            <a:ext cx="220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Guide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79986" y="2862076"/>
            <a:ext cx="220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Video Playing</a:t>
            </a:r>
          </a:p>
        </p:txBody>
      </p:sp>
      <p:sp>
        <p:nvSpPr>
          <p:cNvPr id="24" name="Google Shape;246;p32">
            <a:extLst>
              <a:ext uri="{FF2B5EF4-FFF2-40B4-BE49-F238E27FC236}">
                <a16:creationId xmlns="" xmlns:a16="http://schemas.microsoft.com/office/drawing/2014/main" id="{ADF5DAB3-468B-4F26-82D6-44F228189DCB}"/>
              </a:ext>
            </a:extLst>
          </p:cNvPr>
          <p:cNvSpPr txBox="1">
            <a:spLocks/>
          </p:cNvSpPr>
          <p:nvPr/>
        </p:nvSpPr>
        <p:spPr>
          <a:xfrm>
            <a:off x="499024" y="687835"/>
            <a:ext cx="1755078" cy="39408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Working System For Android</a:t>
            </a:r>
            <a:b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3A9E557-890F-4559-AB0B-02AA6557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60" y="837831"/>
            <a:ext cx="1650732" cy="2934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75040189-941B-4A87-A391-2C14C3D69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71" y="1370767"/>
            <a:ext cx="2690046" cy="151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oogle Shape;249;p32"/>
          <p:cNvGrpSpPr/>
          <p:nvPr/>
        </p:nvGrpSpPr>
        <p:grpSpPr>
          <a:xfrm>
            <a:off x="4132615" y="762672"/>
            <a:ext cx="1737412" cy="3603736"/>
            <a:chOff x="2547150" y="238125"/>
            <a:chExt cx="2525675" cy="5238750"/>
          </a:xfrm>
        </p:grpSpPr>
        <p:sp>
          <p:nvSpPr>
            <p:cNvPr id="22" name="Google Shape;250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1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2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3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gradFill>
              <a:gsLst>
                <a:gs pos="0">
                  <a:srgbClr val="E61E7F"/>
                </a:gs>
                <a:gs pos="100000">
                  <a:srgbClr val="FF9900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63A9E557-890F-4559-AB0B-02AA65575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74" y="1107194"/>
            <a:ext cx="1650732" cy="2934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" descr="app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" t="79492" r="77193" b="7791"/>
          <a:stretch>
            <a:fillRect/>
          </a:stretch>
        </p:blipFill>
        <p:spPr bwMode="auto">
          <a:xfrm>
            <a:off x="996569" y="3674515"/>
            <a:ext cx="725883" cy="8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857542" y="4340888"/>
            <a:ext cx="2209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 Page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32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C66FF"/>
            </a:gs>
          </a:gsLst>
          <a:lin ang="54007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246;p32"/>
          <p:cNvSpPr txBox="1">
            <a:spLocks/>
          </p:cNvSpPr>
          <p:nvPr/>
        </p:nvSpPr>
        <p:spPr>
          <a:xfrm>
            <a:off x="690557" y="742174"/>
            <a:ext cx="2321583" cy="3648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40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Working System For Raspberry Pi</a:t>
            </a:r>
            <a:endParaRPr lang="en-US" sz="40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="" xmlns:a16="http://schemas.microsoft.com/office/drawing/2014/main" id="{8F4872FA-3CFB-4B5E-8794-929F8EFD9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563" y="688804"/>
            <a:ext cx="2684298" cy="2013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AC6B38B-0E6C-40EA-B112-38FE7AFD5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61" y="2767146"/>
            <a:ext cx="2503723" cy="1877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DDE5719-773D-4F98-862A-0D0871098EEC}"/>
              </a:ext>
            </a:extLst>
          </p:cNvPr>
          <p:cNvSpPr txBox="1"/>
          <p:nvPr/>
        </p:nvSpPr>
        <p:spPr>
          <a:xfrm>
            <a:off x="6099518" y="688804"/>
            <a:ext cx="198664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Complete system of a Raspberry 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FFE2E2-01A0-4F90-9FEC-211523F5CE1C}"/>
              </a:ext>
            </a:extLst>
          </p:cNvPr>
          <p:cNvSpPr txBox="1"/>
          <p:nvPr/>
        </p:nvSpPr>
        <p:spPr>
          <a:xfrm>
            <a:off x="3292563" y="3706042"/>
            <a:ext cx="2596974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MY" dirty="0">
                <a:solidFill>
                  <a:schemeClr val="bg1"/>
                </a:solidFill>
              </a:rPr>
              <a:t>Background photo  telling instructions on how to use the Raspberry Pi</a:t>
            </a:r>
          </a:p>
        </p:txBody>
      </p:sp>
      <p:cxnSp>
        <p:nvCxnSpPr>
          <p:cNvPr id="3" name="Curved Connector 2"/>
          <p:cNvCxnSpPr>
            <a:stCxn id="9" idx="2"/>
            <a:endCxn id="7" idx="3"/>
          </p:cNvCxnSpPr>
          <p:nvPr/>
        </p:nvCxnSpPr>
        <p:spPr>
          <a:xfrm rot="5400000">
            <a:off x="6293156" y="895730"/>
            <a:ext cx="483392" cy="1115981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0" idx="0"/>
          </p:cNvCxnSpPr>
          <p:nvPr/>
        </p:nvCxnSpPr>
        <p:spPr>
          <a:xfrm rot="5400000" flipH="1" flipV="1">
            <a:off x="5152159" y="2881341"/>
            <a:ext cx="263593" cy="1385811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CC66FF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Google Shape;246;p32"/>
          <p:cNvSpPr txBox="1">
            <a:spLocks/>
          </p:cNvSpPr>
          <p:nvPr/>
        </p:nvSpPr>
        <p:spPr>
          <a:xfrm>
            <a:off x="858011" y="885563"/>
            <a:ext cx="2321583" cy="36488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indent="0" algn="ctr">
              <a:buFont typeface="Montserrat Light"/>
              <a:buNone/>
            </a:pPr>
            <a:r>
              <a:rPr lang="en-US" sz="4000" dirty="0">
                <a:solidFill>
                  <a:schemeClr val="bg1"/>
                </a:solidFill>
                <a:latin typeface="Bodoni MT" panose="02070603080606020203" pitchFamily="18" charset="0"/>
                <a:cs typeface="Times New Roman" panose="02020603050405020304" pitchFamily="18" charset="0"/>
              </a:rPr>
              <a:t>Working System For Raspberry Pi</a:t>
            </a:r>
            <a:endParaRPr lang="en-US" sz="40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2BF6EE6F-F780-4600-99D4-D1C77156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27" y="945235"/>
            <a:ext cx="1466895" cy="1954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4D8E1C-F796-4AC4-A0EF-8DE8607B2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71" y="885563"/>
            <a:ext cx="1278012" cy="1569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C3EEDC9-C77A-4AE4-80D3-FAD7C22B0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44" y="945235"/>
            <a:ext cx="1779134" cy="2372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3AF668-56DB-488A-8925-AC1670A0F2A0}"/>
              </a:ext>
            </a:extLst>
          </p:cNvPr>
          <p:cNvSpPr txBox="1"/>
          <p:nvPr/>
        </p:nvSpPr>
        <p:spPr>
          <a:xfrm>
            <a:off x="3558950" y="3364856"/>
            <a:ext cx="1389568" cy="1169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Interactive booth showing baby socks embedded with NFC tags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13B4D36-940B-4A28-8976-23A5A1B1492F}"/>
              </a:ext>
            </a:extLst>
          </p:cNvPr>
          <p:cNvSpPr/>
          <p:nvPr/>
        </p:nvSpPr>
        <p:spPr>
          <a:xfrm>
            <a:off x="5514673" y="3150025"/>
            <a:ext cx="1366649" cy="7386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reader connected to Raspberry 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BECF09E-0FAC-40D3-B372-49839D8B728D}"/>
              </a:ext>
            </a:extLst>
          </p:cNvPr>
          <p:cNvSpPr/>
          <p:nvPr/>
        </p:nvSpPr>
        <p:spPr>
          <a:xfrm>
            <a:off x="7268208" y="2638195"/>
            <a:ext cx="1146738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NFC tags tapped</a:t>
            </a:r>
          </a:p>
        </p:txBody>
      </p:sp>
    </p:spTree>
    <p:extLst>
      <p:ext uri="{BB962C8B-B14F-4D97-AF65-F5344CB8AC3E}">
        <p14:creationId xmlns:p14="http://schemas.microsoft.com/office/powerpoint/2010/main" val="3492126477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151529" y="1151482"/>
            <a:ext cx="4851785" cy="2697000"/>
          </a:xfrm>
        </p:spPr>
        <p:txBody>
          <a:bodyPr/>
          <a:lstStyle/>
          <a:p>
            <a:r>
              <a:rPr lang="en-US" sz="7200" u="sng" dirty="0">
                <a:latin typeface="Agency FB" panose="020B0503020202020204" pitchFamily="34" charset="0"/>
              </a:rPr>
              <a:t>T H A N K   Y O 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594725" y="47498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4756665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00000"/>
            </a:gs>
            <a:gs pos="100000">
              <a:srgbClr val="FFFF00"/>
            </a:gs>
          </a:gsLst>
          <a:lin ang="5400700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586928" y="911700"/>
            <a:ext cx="2150457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Bodoni MT" panose="02070603080606020203" pitchFamily="18" charset="0"/>
              </a:rPr>
              <a:t>Objectives</a:t>
            </a:r>
            <a:endParaRPr sz="4000" b="1" dirty="0">
              <a:latin typeface="Bodoni MT" panose="02070603080606020203" pitchFamily="18" charset="0"/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449564" y="801450"/>
            <a:ext cx="5305370" cy="35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Provide information of TCM on pregnancy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chemeClr val="tx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Effects of TCM on pregnancy</a:t>
            </a:r>
          </a:p>
          <a:p>
            <a:pPr>
              <a:buFont typeface="Wingdings" panose="05000000000000000000" pitchFamily="2" charset="2"/>
              <a:buChar char="Ø"/>
            </a:pPr>
            <a:endParaRPr sz="4000" dirty="0"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651782" y="2145255"/>
            <a:ext cx="59811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Bodoni MT" panose="02070603080606020203" pitchFamily="18" charset="0"/>
              </a:rPr>
              <a:t>RELATED WORKS</a:t>
            </a:r>
          </a:p>
        </p:txBody>
      </p:sp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BA951"/>
            </a:gs>
            <a:gs pos="100000">
              <a:srgbClr val="E3AA0B"/>
            </a:gs>
          </a:gsLst>
          <a:lin ang="540070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err="1">
                <a:latin typeface="Bodoni MT" panose="02070603080606020203" pitchFamily="18" charset="0"/>
              </a:rPr>
              <a:t>HearMe</a:t>
            </a:r>
            <a:r>
              <a:rPr lang="en-US" dirty="0">
                <a:latin typeface="Bodoni MT" panose="02070603080606020203" pitchFamily="18" charset="0"/>
              </a:rPr>
              <a:t>: a Touch-to-Speech UI for Medicine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>
                <a:latin typeface="Bodoni MT" panose="02070603080606020203" pitchFamily="18" charset="0"/>
              </a:rPr>
              <a:t>Identification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>
                <a:latin typeface="Bodoni MT" panose="02070603080606020203" pitchFamily="18" charset="0"/>
              </a:rPr>
              <a:t>(2011)</a:t>
            </a:r>
            <a:endParaRPr dirty="0">
              <a:latin typeface="Bodoni MT" panose="02070603080606020203" pitchFamily="18" charset="0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853184" y="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doni MT" panose="02070603080606020203" pitchFamily="18" charset="0"/>
              </a:rPr>
              <a:t>RELATED WORKS 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324" y="4380519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Harjumaa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Isomursu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Muuraiskangas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&amp;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Konttila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(2011, May).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HearMe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touch-to-speech UI for medicine identification. In Pervasive Computing Technologies for Healthcare (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PervasiveHealth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2011 5th International Conference on (pp. 85-92). IEEE.</a:t>
            </a:r>
            <a:endParaRPr lang="en-US" i="1" u="sng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425" y="788143"/>
            <a:ext cx="2779282" cy="2080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CE3831A-932B-4886-B2FC-3809B05093C5}"/>
              </a:ext>
            </a:extLst>
          </p:cNvPr>
          <p:cNvSpPr txBox="1"/>
          <p:nvPr/>
        </p:nvSpPr>
        <p:spPr>
          <a:xfrm>
            <a:off x="6443225" y="765081"/>
            <a:ext cx="2402317" cy="2308324"/>
          </a:xfrm>
          <a:prstGeom prst="rect">
            <a:avLst/>
          </a:prstGeom>
          <a:gradFill>
            <a:gsLst>
              <a:gs pos="54000">
                <a:schemeClr val="accent5">
                  <a:lumMod val="75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-NFC tags on medicine, store text info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Text-to Speech synthesizer play audio</a:t>
            </a:r>
            <a:endParaRPr lang="en-MY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F0E51CB-F763-49E9-BF8C-8929C6C4806A}"/>
              </a:ext>
            </a:extLst>
          </p:cNvPr>
          <p:cNvSpPr txBox="1"/>
          <p:nvPr/>
        </p:nvSpPr>
        <p:spPr>
          <a:xfrm>
            <a:off x="3088725" y="3241266"/>
            <a:ext cx="5598199" cy="1200329"/>
          </a:xfrm>
          <a:prstGeom prst="rect">
            <a:avLst/>
          </a:prstGeom>
          <a:gradFill>
            <a:gsLst>
              <a:gs pos="100000">
                <a:schemeClr val="accent4">
                  <a:lumMod val="75000"/>
                </a:schemeClr>
              </a:gs>
              <a:gs pos="0">
                <a:srgbClr val="FF0000"/>
              </a:gs>
            </a:gsLst>
            <a:lin ang="5400700" scaled="0"/>
          </a:gra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TCM info store in drugs, identify precaution</a:t>
            </a:r>
            <a:endParaRPr lang="en-MY" dirty="0"/>
          </a:p>
          <a:p>
            <a:pPr marL="457200" indent="-457200">
              <a:buFontTx/>
              <a:buChar char="-"/>
            </a:pPr>
            <a:r>
              <a:rPr lang="en-MY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is played via speech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16262" y="200269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What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0010" y="2720112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How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27437"/>
            </a:gs>
            <a:gs pos="100000">
              <a:srgbClr val="E2BC32"/>
            </a:gs>
          </a:gsLst>
          <a:lin ang="540001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721704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latin typeface="Bodoni MT" panose="02070603080606020203" pitchFamily="18" charset="0"/>
              </a:rPr>
              <a:t>Limitations</a:t>
            </a:r>
            <a:endParaRPr sz="4000" u="sng" dirty="0">
              <a:latin typeface="Bodoni MT" panose="02070603080606020203" pitchFamily="18" charset="0"/>
            </a:endParaRPr>
          </a:p>
        </p:txBody>
      </p:sp>
      <p:sp>
        <p:nvSpPr>
          <p:cNvPr id="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012050" y="2367682"/>
            <a:ext cx="5119900" cy="1861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31800" indent="-342900"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Unclear pronunciation of foreign words, such as medicine name</a:t>
            </a:r>
          </a:p>
          <a:p>
            <a:pPr marL="717550" indent="-179388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in understanding</a:t>
            </a:r>
          </a:p>
          <a:p>
            <a:pPr marL="717550" indent="-179388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 mistaken a medicine for another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2" indent="0" algn="l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83369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703584" y="1157386"/>
            <a:ext cx="2020800" cy="332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>
                <a:latin typeface="Bodoni MT" panose="02070603080606020203" pitchFamily="18" charset="0"/>
              </a:rPr>
              <a:t>Ascertain of Barcode Technology in Fashion Remedy Attentiveness</a:t>
            </a:r>
            <a:br>
              <a:rPr lang="en-US" dirty="0">
                <a:latin typeface="Bodoni MT" panose="02070603080606020203" pitchFamily="18" charset="0"/>
              </a:rPr>
            </a:br>
            <a:r>
              <a:rPr lang="en-US" dirty="0">
                <a:latin typeface="Bodoni MT" panose="02070603080606020203" pitchFamily="18" charset="0"/>
              </a:rPr>
              <a:t>(2014)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78" y="646331"/>
            <a:ext cx="2875612" cy="19643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4251" y="448498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Saravanan, C. B., &amp; </a:t>
            </a:r>
            <a:r>
              <a:rPr lang="en-MY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Sarasu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Ascertain of Barcode technology in fashion remedy attentiveness. In </a:t>
            </a:r>
            <a:r>
              <a:rPr lang="en-MY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 International Conference on Science Engineering and Management Research (ICSEMR)</a:t>
            </a:r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i="1" u="sng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CE3831A-932B-4886-B2FC-3809B05093C5}"/>
              </a:ext>
            </a:extLst>
          </p:cNvPr>
          <p:cNvSpPr txBox="1"/>
          <p:nvPr/>
        </p:nvSpPr>
        <p:spPr>
          <a:xfrm>
            <a:off x="6443225" y="765081"/>
            <a:ext cx="2402317" cy="1569660"/>
          </a:xfrm>
          <a:prstGeom prst="rect">
            <a:avLst/>
          </a:prstGeom>
          <a:gradFill>
            <a:gsLst>
              <a:gs pos="2000">
                <a:schemeClr val="accent2">
                  <a:lumMod val="75000"/>
                </a:schemeClr>
              </a:gs>
              <a:gs pos="100000">
                <a:srgbClr val="9D3B2B"/>
              </a:gs>
            </a:gsLst>
          </a:gra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-Barcode in drugs packaging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-Information sent via SMS</a:t>
            </a:r>
            <a:endParaRPr lang="en-MY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F0E51CB-F763-49E9-BF8C-8929C6C4806A}"/>
              </a:ext>
            </a:extLst>
          </p:cNvPr>
          <p:cNvSpPr txBox="1"/>
          <p:nvPr/>
        </p:nvSpPr>
        <p:spPr>
          <a:xfrm>
            <a:off x="3424014" y="2729472"/>
            <a:ext cx="5421528" cy="1785104"/>
          </a:xfrm>
          <a:prstGeom prst="rect">
            <a:avLst/>
          </a:prstGeom>
          <a:gradFill>
            <a:gsLst>
              <a:gs pos="100000">
                <a:srgbClr val="A437AF"/>
              </a:gs>
              <a:gs pos="25000">
                <a:srgbClr val="265158"/>
              </a:gs>
            </a:gsLst>
            <a:lin ang="5400700" scaled="0"/>
          </a:gra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Substitute with TCM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Barcode of TCM they are advised to use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TCM side effects details</a:t>
            </a:r>
          </a:p>
          <a:p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3184" y="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doni MT" panose="02070603080606020203" pitchFamily="18" charset="0"/>
              </a:rPr>
              <a:t>RELATED WORKS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6262" y="200269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What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00707" y="2264009"/>
            <a:ext cx="14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How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012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169925" y="721704"/>
            <a:ext cx="480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latin typeface="Bodoni MT" panose="02070603080606020203" pitchFamily="18" charset="0"/>
              </a:rPr>
              <a:t>Limitations</a:t>
            </a:r>
            <a:endParaRPr sz="4000" u="sng" dirty="0">
              <a:latin typeface="Bodoni MT" panose="02070603080606020203" pitchFamily="18" charset="0"/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169925" y="2470775"/>
            <a:ext cx="4804200" cy="78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 condition affect scanning</a:t>
            </a:r>
          </a:p>
          <a:p>
            <a:pPr marL="627063" indent="-268288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more than one time</a:t>
            </a:r>
          </a:p>
          <a:p>
            <a:pPr marL="538163" indent="-179388" algn="l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Inefficient / Frustration</a:t>
            </a: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2238</TotalTime>
  <Words>572</Words>
  <Application>Microsoft Office PowerPoint</Application>
  <PresentationFormat>On-screen Show (16:9)</PresentationFormat>
  <Paragraphs>135</Paragraphs>
  <Slides>37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Juliet template</vt:lpstr>
      <vt:lpstr>Capstone Project</vt:lpstr>
      <vt:lpstr>PowerPoint Presentation</vt:lpstr>
      <vt:lpstr>Problem Statement</vt:lpstr>
      <vt:lpstr>Objectives</vt:lpstr>
      <vt:lpstr>PowerPoint Presentation</vt:lpstr>
      <vt:lpstr>HearMe: a Touch-to-Speech UI for Medicine Identification (2011)</vt:lpstr>
      <vt:lpstr>Limitations</vt:lpstr>
      <vt:lpstr>Ascertain of Barcode Technology in Fashion Remedy Attentiveness (2014)</vt:lpstr>
      <vt:lpstr>Limitations</vt:lpstr>
      <vt:lpstr>Mobile Search Engine for Medicine  Information on Smartphone (2017)</vt:lpstr>
      <vt:lpstr>Limitations</vt:lpstr>
      <vt:lpstr>SYSTEM DESIGN</vt:lpstr>
      <vt:lpstr>SYSTEM ARCHITECTURE</vt:lpstr>
      <vt:lpstr>PowerPoint Presentation</vt:lpstr>
      <vt:lpstr>Limitations Overcame </vt:lpstr>
      <vt:lpstr>FLOWCHARTS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 H A N K   Y O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Liyana Safinaz</dc:creator>
  <cp:lastModifiedBy>Windows User</cp:lastModifiedBy>
  <cp:revision>86</cp:revision>
  <dcterms:modified xsi:type="dcterms:W3CDTF">2019-02-19T13:37:12Z</dcterms:modified>
</cp:coreProperties>
</file>